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25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412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Servindo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457200" y="2057400"/>
            <a:ext cx="8412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ao Outro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457200" y="32461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Nona Característica do Casamento Cristão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286000" y="3931920"/>
            <a:ext cx="4572000" cy="54864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Dor e Na Alegria  |  Jim e Sally Conway  |  Capítulo 11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20040" y="228600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Objetivos da Aula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8595360" cy="155448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1097279"/>
            <a:ext cx="8229600" cy="1474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 algn="ctr">
              <a:buAutoNum type="arabicPeriod"/>
            </a:pP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Compreender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servir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fraqueza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mas a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expressão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genuína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amor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cristão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seguindo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Jesus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veio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servir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457200" indent="-457200" algn="ctr">
              <a:buAutoNum type="arabicPeriod"/>
            </a:pP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Identificar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e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colocar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em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prática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gestos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concretos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de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serviço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mútuo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no </a:t>
            </a:r>
            <a:r>
              <a:rPr lang="en-US" sz="2200" i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casamento</a:t>
            </a: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6" name="Text 4"/>
          <p:cNvSpPr/>
          <p:nvPr/>
        </p:nvSpPr>
        <p:spPr>
          <a:xfrm>
            <a:off x="320040" y="2788920"/>
            <a:ext cx="8595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20040" y="3383280"/>
            <a:ext cx="1600200" cy="9144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320040" y="340156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20040" y="382219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 Indutiva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011680" y="3383280"/>
            <a:ext cx="1600200" cy="914400"/>
          </a:xfrm>
          <a:prstGeom prst="rect">
            <a:avLst/>
          </a:prstGeom>
          <a:solidFill>
            <a:srgbClr val="C49A2A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2011680" y="340156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011680" y="382219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 Bíblico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703320" y="3383280"/>
            <a:ext cx="1600200" cy="9144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3703320" y="340156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703320" y="382219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Ensinamento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394960" y="3383280"/>
            <a:ext cx="1600200" cy="914400"/>
          </a:xfrm>
          <a:prstGeom prst="rect">
            <a:avLst/>
          </a:prstGeom>
          <a:solidFill>
            <a:srgbClr val="C49A2A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5394960" y="340156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394960" y="382219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Discussão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086600" y="3383280"/>
            <a:ext cx="1600200" cy="9144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7086600" y="340156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086600" y="382219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kern="0" spc="2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— Abertura Indutiva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8229600" cy="2468880"/>
          </a:xfrm>
          <a:prstGeom prst="rect">
            <a:avLst/>
          </a:prstGeom>
          <a:solidFill>
            <a:srgbClr val="7B2D2D"/>
          </a:solidFill>
          <a:ln w="254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960120"/>
            <a:ext cx="7863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aqui, esta semana, fez algo pelo cônjuge sem esperar nada em troca?</a:t>
            </a: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foi? Como você se sentiu?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57200" y="43434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9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8C6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2 — Fundamento Bíblico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João 13.14-15 — Jesus lava os pés dos discípulos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8595360" cy="192024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8229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“Ora, se eu, pois, o Senhor e o Mestre, vos lavei os pés, também vós deveis lavar os pés uns dos outros. Porque eu vos dei o exemplo, para que, como eu vos fiz, assim também vós façais.”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0" y="3291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13.14-15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20040" y="3749040"/>
            <a:ext cx="859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reflexão: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20040" y="4160520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chama atenção nessa cena?   |   O que Jesus ensina sobre grandeza?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Filipenses 2.3-4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7863840" cy="2377440"/>
          </a:xfrm>
          <a:prstGeom prst="rect">
            <a:avLst/>
          </a:prstGeom>
          <a:solidFill>
            <a:srgbClr val="7B2D2D"/>
          </a:solidFill>
          <a:ln w="254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7498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“Nada façais por partidarismo </a:t>
            </a:r>
            <a:r>
              <a:rPr lang="en-US" sz="22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</a:t>
            </a: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2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vanglória</a:t>
            </a: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mas por humildade, considerando cada um os outros superiores a si mesmo. Não atente cada um para os seus próprios interesses, mas também para os interesses dos outros.”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42062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servir não é obrigação — é escolha de amor.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20040" y="137160"/>
            <a:ext cx="859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8C6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— Ensinamento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20040" y="566928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Casamento de Mutualidade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20040" y="1325880"/>
            <a:ext cx="8595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marido e mulher se </a:t>
            </a:r>
            <a:r>
              <a:rPr lang="en-US" sz="19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servem mutuamente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 resultado é um </a:t>
            </a:r>
            <a:r>
              <a:rPr lang="en-US" sz="19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casamento de mutualidade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não de dominação nem de servidão.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320040" y="2240280"/>
            <a:ext cx="2743200" cy="2651760"/>
          </a:xfrm>
          <a:prstGeom prst="rect">
            <a:avLst/>
          </a:prstGeom>
          <a:solidFill>
            <a:srgbClr val="FFFFFF"/>
          </a:solidFill>
          <a:ln w="1905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320040" y="2240280"/>
            <a:ext cx="274320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411480" y="239572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Valorização Mútua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9768" y="3090672"/>
            <a:ext cx="252374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Honre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e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prefira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o seu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.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Valorizar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o outro acima de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si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mesmo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é a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marca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do amor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cristão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no Casamento.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29768" y="4480560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cs typeface="Calibri" pitchFamily="34" charset="-120"/>
              </a:rPr>
              <a:t>Rm 12.10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18688" y="2240280"/>
            <a:ext cx="2743200" cy="2651760"/>
          </a:xfrm>
          <a:prstGeom prst="rect">
            <a:avLst/>
          </a:prstGeom>
          <a:solidFill>
            <a:srgbClr val="7B2D2D"/>
          </a:solidFill>
          <a:ln w="1905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3218688" y="2240280"/>
            <a:ext cx="274320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3310128" y="2395728"/>
            <a:ext cx="2560320" cy="825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Responsabilidade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Mútua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Pelo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Crescimento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328416" y="3090672"/>
            <a:ext cx="252374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Casamento de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mutualidade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assume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forte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sustenta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temporariamente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abatido</a:t>
            </a:r>
            <a:r>
              <a:rPr lang="en-US" sz="15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28416" y="4480560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4.9-10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080760" y="2240280"/>
            <a:ext cx="2743200" cy="2651760"/>
          </a:xfrm>
          <a:prstGeom prst="rect">
            <a:avLst/>
          </a:prstGeom>
          <a:solidFill>
            <a:srgbClr val="FFFFFF"/>
          </a:solidFill>
          <a:ln w="1905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6117336" y="2240280"/>
            <a:ext cx="274320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208776" y="2395728"/>
            <a:ext cx="2560320" cy="37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Submissão Mútua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227064" y="3090672"/>
            <a:ext cx="2523744" cy="1179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/>
              <a:t>Quem </a:t>
            </a:r>
            <a:r>
              <a:rPr lang="en-US" sz="1500" dirty="0" err="1"/>
              <a:t>manda</a:t>
            </a:r>
            <a:r>
              <a:rPr lang="en-US" sz="1500" dirty="0"/>
              <a:t> no Casamento? </a:t>
            </a:r>
            <a:r>
              <a:rPr lang="en-US" sz="1500" dirty="0" err="1"/>
              <a:t>Os</a:t>
            </a:r>
            <a:r>
              <a:rPr lang="en-US" sz="1500" dirty="0"/>
              <a:t> </a:t>
            </a:r>
            <a:r>
              <a:rPr lang="en-US" sz="1500" dirty="0" err="1"/>
              <a:t>dois</a:t>
            </a:r>
            <a:r>
              <a:rPr lang="en-US" sz="1500" dirty="0"/>
              <a:t> – </a:t>
            </a:r>
            <a:r>
              <a:rPr lang="en-US" sz="1500" dirty="0" err="1"/>
              <a:t>servindo</a:t>
            </a:r>
            <a:r>
              <a:rPr lang="en-US" sz="1500" dirty="0"/>
              <a:t> um </a:t>
            </a:r>
            <a:r>
              <a:rPr lang="en-US" sz="1500" dirty="0" err="1"/>
              <a:t>ao</a:t>
            </a:r>
            <a:r>
              <a:rPr lang="en-US" sz="1500" dirty="0"/>
              <a:t> outro no </a:t>
            </a:r>
            <a:r>
              <a:rPr lang="en-US" sz="1500" dirty="0" err="1"/>
              <a:t>temor</a:t>
            </a:r>
            <a:r>
              <a:rPr lang="en-US" sz="1500" dirty="0"/>
              <a:t> de Cristo.</a:t>
            </a:r>
          </a:p>
        </p:txBody>
      </p:sp>
      <p:sp>
        <p:nvSpPr>
          <p:cNvPr id="20" name="Text 18"/>
          <p:cNvSpPr/>
          <p:nvPr/>
        </p:nvSpPr>
        <p:spPr>
          <a:xfrm>
            <a:off x="6227064" y="4480560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 5.21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65760" y="22860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Servir na Prática — 7 Gestos Cotidianos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206240" cy="1828800"/>
          </a:xfrm>
          <a:prstGeom prst="rect">
            <a:avLst/>
          </a:prstGeom>
          <a:solidFill>
            <a:srgbClr val="7B2D2D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r>
              <a:rPr lang="pt-BR" dirty="0"/>
              <a:t>E</a:t>
            </a:r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50292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274320" y="150876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68680" y="1069848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Ofereça Apoio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68680" y="161848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Palavras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edificam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fortalecem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presentes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- 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12.25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2468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09160" y="960120"/>
            <a:ext cx="4206240" cy="1828800"/>
          </a:xfrm>
          <a:prstGeom prst="rect">
            <a:avLst/>
          </a:prstGeom>
          <a:solidFill>
            <a:srgbClr val="F5EDD8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4709160" y="960120"/>
            <a:ext cx="50292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4709160" y="150876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C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5303520" y="1069848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Reconheça a Igualdade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303520" y="161848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Marido e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mulher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iguais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diante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Deus, com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papéis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diferentes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libera o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casal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crescer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juntos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303520" y="2468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7B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 3.28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971800"/>
            <a:ext cx="4206240" cy="1828800"/>
          </a:xfrm>
          <a:prstGeom prst="rect">
            <a:avLst/>
          </a:prstGeom>
          <a:solidFill>
            <a:srgbClr val="F5EDD8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274320" y="2971800"/>
            <a:ext cx="50292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274320" y="352044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C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868680" y="3081528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Promova Auto-Imagem Positiva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68680" y="363016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foi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criado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Deus.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Ajudá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-lo a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enxergar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um dos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maiores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presentes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sz="1500" dirty="0" err="1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casamento</a:t>
            </a: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68680" y="44805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7B2D2D"/>
                </a:solidFill>
                <a:latin typeface="Calibri" pitchFamily="34" charset="0"/>
                <a:cs typeface="Calibri" pitchFamily="34" charset="-120"/>
              </a:rPr>
              <a:t>Ct 1.15-16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09160" y="2971800"/>
            <a:ext cx="4206240" cy="1828800"/>
          </a:xfrm>
          <a:prstGeom prst="rect">
            <a:avLst/>
          </a:prstGeom>
          <a:solidFill>
            <a:srgbClr val="7B2D2D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4709160" y="2971800"/>
            <a:ext cx="50292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4709160" y="352044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5303520" y="3081528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Encoraje os Dons do Cônjuge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5303520" y="363016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encoraja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libera o outro para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florescer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Juntos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dons de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um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fortalecem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casal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-  I Pe 4.10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303520" y="44805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Gestos Cotidianos (continuação)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896112"/>
            <a:ext cx="2788920" cy="397764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274320" y="896112"/>
            <a:ext cx="278892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320040" y="1005840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384048" y="1920240"/>
            <a:ext cx="2569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Enfoque o Compromisso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33472"/>
            <a:ext cx="2057400" cy="4572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384048" y="2715768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compromisso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casamento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reflete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compromisso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Deus com o seu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É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aliança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um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84048" y="4480560"/>
            <a:ext cx="2569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 19.6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18688" y="896112"/>
            <a:ext cx="2788920" cy="397764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3218688" y="896112"/>
            <a:ext cx="278892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3264408" y="1005840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3328416" y="1865376"/>
            <a:ext cx="256946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Seja Atento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às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Necessidades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do </a:t>
            </a:r>
            <a:r>
              <a:rPr lang="en-US" sz="17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cônjuge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584448" y="2633472"/>
            <a:ext cx="2057400" cy="4572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3328416" y="2715768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ouça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observe.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Descobrir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seu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realmente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precisa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-lo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328416" y="4480560"/>
            <a:ext cx="2569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 err="1">
                <a:solidFill>
                  <a:srgbClr val="C49A2A"/>
                </a:solidFill>
                <a:latin typeface="Calibri" pitchFamily="34" charset="0"/>
                <a:cs typeface="Calibri" pitchFamily="34" charset="-120"/>
              </a:rPr>
              <a:t>Gl</a:t>
            </a: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cs typeface="Calibri" pitchFamily="34" charset="-120"/>
              </a:rPr>
              <a:t> 6.2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63056" y="896112"/>
            <a:ext cx="2788920" cy="397764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6163056" y="896112"/>
            <a:ext cx="2788920" cy="128016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6208776" y="1005840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49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800" dirty="0"/>
          </a:p>
        </p:txBody>
      </p:sp>
      <p:sp>
        <p:nvSpPr>
          <p:cNvPr id="21" name="Text 19"/>
          <p:cNvSpPr/>
          <p:nvPr/>
        </p:nvSpPr>
        <p:spPr>
          <a:xfrm>
            <a:off x="6272784" y="1920240"/>
            <a:ext cx="2569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Respeite Seu Cônjuge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6528816" y="2633472"/>
            <a:ext cx="2057400" cy="4572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6272784" y="2715768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Respeitar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honrar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Deus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criou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respeito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diário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constrói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um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casamento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sólido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500" dirty="0" err="1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duradouro</a:t>
            </a:r>
            <a:r>
              <a:rPr lang="en-US" sz="1500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272784" y="4480560"/>
            <a:ext cx="2569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49A2A"/>
                </a:solidFill>
                <a:latin typeface="Calibri" pitchFamily="34" charset="0"/>
                <a:cs typeface="Calibri" pitchFamily="34" charset="-120"/>
              </a:rPr>
              <a:t>Ef 4.32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6893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457200" y="457198"/>
            <a:ext cx="8229600" cy="2286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1.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Apoio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/ 2.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Reconheça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igualdade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/ 3.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Promova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auto-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imagem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positiva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/ 4-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Encoraje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os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dons/ 5. Foco no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compromisso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/ 6.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Atenda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as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necessidades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/ 7.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Respeite</a:t>
            </a: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 seu </a:t>
            </a:r>
            <a:r>
              <a:rPr lang="en-US" sz="1800" kern="0" spc="200" dirty="0" err="1">
                <a:solidFill>
                  <a:srgbClr val="F0DFA0"/>
                </a:solidFill>
                <a:latin typeface="Calibri" pitchFamily="34" charset="0"/>
                <a:cs typeface="Calibri" pitchFamily="34" charset="-120"/>
              </a:rPr>
              <a:t>cônjuge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74320" y="1186641"/>
            <a:ext cx="8412480" cy="1828800"/>
          </a:xfrm>
          <a:prstGeom prst="rect">
            <a:avLst/>
          </a:prstGeom>
          <a:solidFill>
            <a:srgbClr val="7B2D2D"/>
          </a:solidFill>
          <a:ln w="1905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65760" y="777240"/>
            <a:ext cx="54864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365760" y="77724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C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051560" y="1080654"/>
            <a:ext cx="7543800" cy="138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Dentre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7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gestos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acima,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qual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é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forte? E qual seu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cônjuge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precisa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pratique?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65760" y="2788920"/>
            <a:ext cx="8412480" cy="1828800"/>
          </a:xfrm>
          <a:prstGeom prst="rect">
            <a:avLst/>
          </a:prstGeom>
          <a:solidFill>
            <a:srgbClr val="7B2D2D"/>
          </a:solidFill>
          <a:ln w="1905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65760" y="2788920"/>
            <a:ext cx="548640" cy="182880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365760" y="278892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C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051560" y="2880360"/>
            <a:ext cx="7543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 é a principal necessidade do seu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cônjuge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atitude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concreta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serviço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vai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colocar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prática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ainda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hoje</a:t>
            </a: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320040" y="137160"/>
            <a:ext cx="859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8C6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5 — Aplicação e Encerramento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20040" y="566928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2D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Desafio da Semana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20040" y="1325880"/>
            <a:ext cx="8595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Escolha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um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gesto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e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coloque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em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prática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ainda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esta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 </a:t>
            </a:r>
            <a:r>
              <a:rPr lang="en-US" sz="2200" b="1" dirty="0" err="1">
                <a:solidFill>
                  <a:srgbClr val="C49A2A"/>
                </a:solidFill>
                <a:latin typeface="Georgia" pitchFamily="34" charset="0"/>
              </a:rPr>
              <a:t>semana</a:t>
            </a:r>
            <a:r>
              <a:rPr lang="en-US" sz="2200" b="1" dirty="0">
                <a:solidFill>
                  <a:srgbClr val="C49A2A"/>
                </a:solidFill>
                <a:latin typeface="Georgia" pitchFamily="34" charset="0"/>
              </a:rPr>
              <a:t>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0040" y="1938528"/>
            <a:ext cx="8595360" cy="749808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411480" y="1938528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</a:t>
            </a:r>
            <a:r>
              <a:rPr lang="en-US" sz="1700" b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1 - </a:t>
            </a:r>
            <a:r>
              <a:rPr lang="en-US" sz="1700" b="1" dirty="0" err="1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Palavras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2011680" y="1938528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Faça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pelo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menos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um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elogio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sincero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por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dia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seu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cônjuge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esta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semana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274320" y="2807208"/>
            <a:ext cx="8595360" cy="749808"/>
          </a:xfrm>
          <a:prstGeom prst="rect">
            <a:avLst/>
          </a:prstGeom>
          <a:solidFill>
            <a:srgbClr val="E8D9B8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411480" y="2807208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7B2D2D"/>
                </a:solidFill>
                <a:latin typeface="Calibri" pitchFamily="34" charset="0"/>
                <a:cs typeface="Calibri" pitchFamily="34" charset="-120"/>
              </a:rPr>
              <a:t>Desafio</a:t>
            </a:r>
            <a:r>
              <a:rPr lang="en-US" sz="1700" b="1" dirty="0">
                <a:solidFill>
                  <a:srgbClr val="7B2D2D"/>
                </a:solidFill>
                <a:latin typeface="Calibri" pitchFamily="34" charset="0"/>
                <a:cs typeface="Calibri" pitchFamily="34" charset="-120"/>
              </a:rPr>
              <a:t> 2 </a:t>
            </a:r>
          </a:p>
          <a:p>
            <a:pPr marL="0" indent="0">
              <a:buNone/>
            </a:pPr>
            <a:r>
              <a:rPr lang="en-US" sz="1700" b="1" dirty="0" err="1">
                <a:solidFill>
                  <a:srgbClr val="7B2D2D"/>
                </a:solidFill>
                <a:latin typeface="Calibri" pitchFamily="34" charset="0"/>
                <a:cs typeface="Calibri" pitchFamily="34" charset="-120"/>
              </a:rPr>
              <a:t>Ação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011680" y="2807208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Identifique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uma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necessidade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concreta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do seu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cônjuge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e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surprenda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-o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suprindo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-a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sem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ele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peça</a:t>
            </a:r>
            <a:r>
              <a:rPr lang="en-US" sz="1900" dirty="0">
                <a:solidFill>
                  <a:srgbClr val="2C1A0E"/>
                </a:solidFill>
                <a:latin typeface="Calibri" pitchFamily="34" charset="0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320040" y="3675888"/>
            <a:ext cx="8595360" cy="749808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411480" y="3675888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</a:t>
            </a:r>
            <a:r>
              <a:rPr lang="en-US" sz="1700" b="1" dirty="0">
                <a:solidFill>
                  <a:srgbClr val="C4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3 - Conversa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011680" y="3675888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um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cônjuge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Como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servir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melhor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320040" y="4572000"/>
            <a:ext cx="8595360" cy="365760"/>
          </a:xfrm>
          <a:prstGeom prst="rect">
            <a:avLst/>
          </a:prstGeom>
          <a:solidFill>
            <a:srgbClr val="7B2D2D"/>
          </a:solidFill>
          <a:ln w="12700">
            <a:solidFill>
              <a:srgbClr val="7B2D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457200" y="45720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5C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5006340"/>
            <a:ext cx="9144000" cy="13716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457200" y="2560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kern="0" spc="200" dirty="0">
                <a:solidFill>
                  <a:srgbClr val="F0D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Versículo para Memorizar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841248"/>
            <a:ext cx="8046720" cy="2560320"/>
          </a:xfrm>
          <a:prstGeom prst="rect">
            <a:avLst/>
          </a:prstGeom>
          <a:solidFill>
            <a:srgbClr val="7B2D2D"/>
          </a:solidFill>
          <a:ln w="254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31520" y="91440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“…</a:t>
            </a:r>
            <a:r>
              <a:rPr lang="en-US" sz="30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sede</a:t>
            </a:r>
            <a:r>
              <a:rPr lang="en-US" sz="3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antes, servos </a:t>
            </a:r>
            <a:r>
              <a:rPr lang="en-US" sz="30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</a:t>
            </a:r>
            <a:r>
              <a:rPr lang="en-US" sz="3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dos outros, </a:t>
            </a:r>
            <a:r>
              <a:rPr lang="en-US" sz="30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</a:t>
            </a:r>
            <a:r>
              <a:rPr lang="en-US" sz="3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amor.”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0" y="33375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9A2A"/>
                </a:solidFill>
                <a:latin typeface="Calibri" pitchFamily="34" charset="0"/>
                <a:cs typeface="Calibri" pitchFamily="34" charset="-120"/>
              </a:rPr>
              <a:t>Gálatas 5.13b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286000" y="3886200"/>
            <a:ext cx="4572000" cy="45720"/>
          </a:xfrm>
          <a:prstGeom prst="rect">
            <a:avLst/>
          </a:prstGeom>
          <a:solidFill>
            <a:srgbClr val="C49A2A"/>
          </a:solidFill>
          <a:ln w="12700">
            <a:solidFill>
              <a:srgbClr val="C49A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57200" y="3931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57200" y="43434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640</Words>
  <Application>Microsoft Office PowerPoint</Application>
  <PresentationFormat>Apresentação na tela (16:9)</PresentationFormat>
  <Paragraphs>99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Servindo Um ao Outro</dc:title>
  <dc:subject>PptxGenJS Presentation</dc:subject>
  <dc:creator>PptxGenJS</dc:creator>
  <cp:lastModifiedBy>Dr. Alceu Silva</cp:lastModifiedBy>
  <cp:revision>3</cp:revision>
  <dcterms:created xsi:type="dcterms:W3CDTF">2026-05-29T20:04:05Z</dcterms:created>
  <dcterms:modified xsi:type="dcterms:W3CDTF">2026-05-31T10:49:38Z</dcterms:modified>
</cp:coreProperties>
</file>